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2"/>
  </p:notesMasterIdLst>
  <p:sldIdLst>
    <p:sldId id="258" r:id="rId2"/>
    <p:sldId id="279" r:id="rId3"/>
    <p:sldId id="263" r:id="rId4"/>
    <p:sldId id="260" r:id="rId5"/>
    <p:sldId id="280" r:id="rId6"/>
    <p:sldId id="283" r:id="rId7"/>
    <p:sldId id="268" r:id="rId8"/>
    <p:sldId id="282" r:id="rId9"/>
    <p:sldId id="278" r:id="rId10"/>
    <p:sldId id="277" r:id="rId11"/>
    <p:sldId id="286" r:id="rId12"/>
    <p:sldId id="270" r:id="rId13"/>
    <p:sldId id="284" r:id="rId14"/>
    <p:sldId id="267" r:id="rId15"/>
    <p:sldId id="271" r:id="rId16"/>
    <p:sldId id="274" r:id="rId17"/>
    <p:sldId id="275" r:id="rId18"/>
    <p:sldId id="273" r:id="rId19"/>
    <p:sldId id="272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0D0"/>
    <a:srgbClr val="BE9E44"/>
    <a:srgbClr val="1A1A1A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64F674-BCE3-48B3-80BC-D78F23AD2484}" v="7" dt="2024-01-25T15:53:18.362"/>
    <p1510:client id="{42592147-3029-4741-9E38-158AEB2B24F1}" v="3" dt="2024-01-24T22:54:53.145"/>
    <p1510:client id="{4E518198-6BB5-43A7-A21E-7702D17993C5}" v="562" dt="2024-01-24T12:15:12.637"/>
    <p1510:client id="{A2CBAEEE-893B-44C8-887C-BB94F617F9EC}" v="946" dt="2024-01-24T15:56:50.514"/>
    <p1510:client id="{A8E35EE8-D47B-4B09-8436-BCA7DAAFEC5E}" v="144" dt="2024-01-24T11:09:24.398"/>
    <p1510:client id="{C014818A-9635-43E2-A5BC-3650CEF90AF8}" v="10" dt="2024-01-24T12:11:50.304"/>
    <p1510:client id="{D3D9B618-2324-4278-B300-E7F23BD4747E}" v="86" dt="2024-01-25T09:49:33.446"/>
    <p1510:client id="{D4AABD8B-C199-4121-9B35-C6516987B196}" v="658" dt="2024-01-24T16:48:20.442"/>
    <p1510:client id="{D7005B83-779E-4D56-9CB6-10392FB5EEF9}" v="167" dt="2024-01-25T00:18:32.461"/>
    <p1510:client id="{DAD9DF19-FE58-4CA6-872A-958CFD10AADF}" v="777" dt="2024-01-24T15:55:29.173"/>
    <p1510:client id="{E4341FD2-CC45-4659-9857-5FBC626BD0E4}" v="691" dt="2024-01-24T16:10:20.6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D4BE5-77BA-4709-96AE-BB93383CCBA5}" type="datetimeFigureOut">
              <a:t>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CC7A2-7E2F-4122-97FC-905D01DA89A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7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CC7A2-7E2F-4122-97FC-905D01DA89AE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86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CC7A2-7E2F-4122-97FC-905D01DA89AE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87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CC7A2-7E2F-4122-97FC-905D01DA89AE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81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CC7A2-7E2F-4122-97FC-905D01DA89AE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93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CC7A2-7E2F-4122-97FC-905D01DA89AE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27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CC7A2-7E2F-4122-97FC-905D01DA89AE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57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CC7A2-7E2F-4122-97FC-905D01DA89AE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99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CC7A2-7E2F-4122-97FC-905D01DA89AE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91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CC7A2-7E2F-4122-97FC-905D01DA89AE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30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CC7A2-7E2F-4122-97FC-905D01DA89AE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16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CC7A2-7E2F-4122-97FC-905D01DA89AE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01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CC7A2-7E2F-4122-97FC-905D01DA89AE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14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CC7A2-7E2F-4122-97FC-905D01DA89AE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14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CC7A2-7E2F-4122-97FC-905D01DA89AE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28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CC7A2-7E2F-4122-97FC-905D01DA89AE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3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899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04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2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0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9403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5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73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2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67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57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1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5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photos/photo-of-dining-table-and-chairs-inside-room-eHD8Y1Znfpk?utm_content=creditCopyText&amp;utm_medium=referral&amp;utm_source=unsplash" TargetMode="External"/><Relationship Id="rId5" Type="http://schemas.openxmlformats.org/officeDocument/2006/relationships/hyperlink" Target="https://unsplash.com/@sunday_digital?utm_content=creditCopyText&amp;utm_medium=referral&amp;utm_source=unsplash" TargetMode="Externa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nsplash.com/photos/person-holding-magnifying-glass-near-desk-globe-b5S4FrJb7yQ?utm_content=creditCopyText&amp;utm_medium=referral&amp;utm_source=unsplash" TargetMode="External"/><Relationship Id="rId4" Type="http://schemas.openxmlformats.org/officeDocument/2006/relationships/hyperlink" Target="https://unsplash.com/@claybanks?utm_content=creditCopyText&amp;utm_medium=referral&amp;utm_source=unsplash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photos/people-sitting-on-chair-5U_28ojjgms?utm_content=creditCopyText&amp;utm_medium=referral&amp;utm_source=unsplash" TargetMode="External"/><Relationship Id="rId4" Type="http://schemas.openxmlformats.org/officeDocument/2006/relationships/hyperlink" Target="https://unsplash.com/@raddfilms?utm_content=creditCopyText&amp;utm_medium=referral&amp;utm_source=unsplash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photos/white-and-red-chalk-board-Niv2v0idsv0?utm_content=creditCopyText&amp;utm_medium=referral&amp;utm_source=unsplash" TargetMode="External"/><Relationship Id="rId4" Type="http://schemas.openxmlformats.org/officeDocument/2006/relationships/hyperlink" Target="https://unsplash.com/@domingoalvarze?utm_content=creditCopyText&amp;utm_medium=referral&amp;utm_source=unsplash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">
            <a:extLst>
              <a:ext uri="{FF2B5EF4-FFF2-40B4-BE49-F238E27FC236}">
                <a16:creationId xmlns:a16="http://schemas.microsoft.com/office/drawing/2014/main" id="{7B3888D7-C0B1-055D-85CB-DF661F97B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26" y="112588"/>
            <a:ext cx="2482477" cy="28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C40047-0770-A393-B22E-BBDB97EE6E04}"/>
              </a:ext>
            </a:extLst>
          </p:cNvPr>
          <p:cNvSpPr txBox="1"/>
          <p:nvPr/>
        </p:nvSpPr>
        <p:spPr>
          <a:xfrm>
            <a:off x="2423112" y="528639"/>
            <a:ext cx="73430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err="1">
                <a:solidFill>
                  <a:srgbClr val="BE9E44"/>
                </a:solidFill>
              </a:rPr>
              <a:t>Offuture</a:t>
            </a:r>
            <a:r>
              <a:rPr lang="en-US" sz="3200" b="1">
                <a:solidFill>
                  <a:srgbClr val="BE9E44"/>
                </a:solidFill>
              </a:rPr>
              <a:t>- Sales 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DFADF2-74CC-9122-186D-D23AEA928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662" y="1114627"/>
            <a:ext cx="7188678" cy="48323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9806C0-DB26-5467-9768-FE6C0A204CB4}"/>
              </a:ext>
            </a:extLst>
          </p:cNvPr>
          <p:cNvSpPr txBox="1"/>
          <p:nvPr/>
        </p:nvSpPr>
        <p:spPr>
          <a:xfrm>
            <a:off x="6500363" y="5995159"/>
            <a:ext cx="636629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>
                <a:solidFill>
                  <a:schemeClr val="tx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Photo by </a:t>
            </a:r>
            <a:r>
              <a:rPr lang="en-GB" sz="1200">
                <a:solidFill>
                  <a:schemeClr val="tx2">
                    <a:lumMod val="40000"/>
                    <a:lumOff val="60000"/>
                  </a:schemeClr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Nastuh Abootalebi</a:t>
            </a:r>
            <a:r>
              <a:rPr lang="en-GB" sz="1200">
                <a:solidFill>
                  <a:schemeClr val="tx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 on </a:t>
            </a:r>
            <a:r>
              <a:rPr lang="en-GB" sz="1200">
                <a:solidFill>
                  <a:schemeClr val="tx2">
                    <a:lumMod val="40000"/>
                    <a:lumOff val="60000"/>
                  </a:schemeClr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GB" sz="1200">
                <a:solidFill>
                  <a:schemeClr val="tx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 </a:t>
            </a:r>
            <a:endParaRPr lang="en-US" sz="120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348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B3950F3-1E6E-428C-E7E9-781C39A206FF}"/>
              </a:ext>
            </a:extLst>
          </p:cNvPr>
          <p:cNvSpPr txBox="1"/>
          <p:nvPr/>
        </p:nvSpPr>
        <p:spPr>
          <a:xfrm>
            <a:off x="503321" y="132347"/>
            <a:ext cx="40967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Profit per Sub-category</a:t>
            </a:r>
            <a:endParaRPr lang="en-US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F80E0209-EEF3-BB9C-263B-57AAD63C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689" y="6065711"/>
            <a:ext cx="891356" cy="790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4D1B07-A58A-BEA2-7E7C-F764B7B8F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33" y="561159"/>
            <a:ext cx="10547195" cy="62281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AA5C24-E2F1-2F83-54B0-1214BADC2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529" y="109508"/>
            <a:ext cx="1122831" cy="4846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AA69BF-6E19-3FC6-CA41-172C9EBC8DB1}"/>
              </a:ext>
            </a:extLst>
          </p:cNvPr>
          <p:cNvSpPr txBox="1">
            <a:spLocks/>
          </p:cNvSpPr>
          <p:nvPr/>
        </p:nvSpPr>
        <p:spPr>
          <a:xfrm>
            <a:off x="8986974" y="31615"/>
            <a:ext cx="3200400" cy="565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ea typeface="Calibri"/>
                <a:cs typeface="Calibri"/>
              </a:rPr>
              <a:t>2 - Categories</a:t>
            </a:r>
          </a:p>
        </p:txBody>
      </p:sp>
    </p:spTree>
    <p:extLst>
      <p:ext uri="{BB962C8B-B14F-4D97-AF65-F5344CB8AC3E}">
        <p14:creationId xmlns:p14="http://schemas.microsoft.com/office/powerpoint/2010/main" val="2675395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AF679-F2D1-33DC-EB2D-BF150EEBB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29" y="1139139"/>
            <a:ext cx="9397999" cy="5545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64B334-C8CB-BCAE-11E9-D0ABFFFDAF2B}"/>
              </a:ext>
            </a:extLst>
          </p:cNvPr>
          <p:cNvSpPr txBox="1"/>
          <p:nvPr/>
        </p:nvSpPr>
        <p:spPr>
          <a:xfrm>
            <a:off x="597395" y="480421"/>
            <a:ext cx="40967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Table Losses per Segment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151C7A-499B-EC1B-E6BC-DB35334D8015}"/>
              </a:ext>
            </a:extLst>
          </p:cNvPr>
          <p:cNvSpPr txBox="1"/>
          <p:nvPr/>
        </p:nvSpPr>
        <p:spPr>
          <a:xfrm>
            <a:off x="5733840" y="480421"/>
            <a:ext cx="482112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AVG Discount by Sub-Category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E296C8-BBFF-0CF5-CE40-B1C4AFA61728}"/>
              </a:ext>
            </a:extLst>
          </p:cNvPr>
          <p:cNvSpPr txBox="1">
            <a:spLocks/>
          </p:cNvSpPr>
          <p:nvPr/>
        </p:nvSpPr>
        <p:spPr>
          <a:xfrm>
            <a:off x="8986974" y="31615"/>
            <a:ext cx="3200400" cy="565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ea typeface="Calibri"/>
                <a:cs typeface="Calibri"/>
              </a:rPr>
              <a:t>2 - Categories</a:t>
            </a:r>
          </a:p>
        </p:txBody>
      </p:sp>
    </p:spTree>
    <p:extLst>
      <p:ext uri="{BB962C8B-B14F-4D97-AF65-F5344CB8AC3E}">
        <p14:creationId xmlns:p14="http://schemas.microsoft.com/office/powerpoint/2010/main" val="3659622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60E0DCC-1E17-8ACB-67FE-7A7AB4950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" t="6593" r="237"/>
          <a:stretch/>
        </p:blipFill>
        <p:spPr>
          <a:xfrm>
            <a:off x="3284846" y="698004"/>
            <a:ext cx="6082758" cy="61403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5292A0-51FD-8BEE-BCBD-944DD145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90" y="698204"/>
            <a:ext cx="8178465" cy="124226"/>
          </a:xfrm>
        </p:spPr>
        <p:txBody>
          <a:bodyPr>
            <a:normAutofit fontScale="90000"/>
          </a:bodyPr>
          <a:lstStyle/>
          <a:p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ea typeface="Calibri"/>
                <a:cs typeface="Calibri"/>
              </a:rPr>
              <a:t>Average Profit per Product for Different Discount Bands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C9428FB-6325-CC8D-2CC1-82A4EA388209}"/>
              </a:ext>
            </a:extLst>
          </p:cNvPr>
          <p:cNvSpPr txBox="1">
            <a:spLocks/>
          </p:cNvSpPr>
          <p:nvPr/>
        </p:nvSpPr>
        <p:spPr>
          <a:xfrm>
            <a:off x="244921" y="1889272"/>
            <a:ext cx="2771076" cy="3910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>
              <a:solidFill>
                <a:schemeClr val="bg1">
                  <a:lumMod val="50000"/>
                </a:schemeClr>
              </a:solidFill>
              <a:latin typeface="Times New Roman"/>
              <a:cs typeface="Calibri"/>
            </a:endParaRPr>
          </a:p>
          <a:p>
            <a:pPr marL="285750" indent="-285750">
              <a:buFont typeface="Calibri" pitchFamily="34" charset="0"/>
              <a:buChar char="-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Times New Roman"/>
                <a:cs typeface="Calibri"/>
              </a:rPr>
              <a:t>Products with a larger discount generate less profit on average</a:t>
            </a:r>
          </a:p>
          <a:p>
            <a:pPr marL="285750" indent="-285750">
              <a:buFont typeface="Calibri" pitchFamily="34" charset="0"/>
              <a:buChar char="-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Times New Roman"/>
                <a:cs typeface="Calibri"/>
              </a:rPr>
              <a:t>The cutoff point for profitable discounts seems to be around 30%</a:t>
            </a:r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975B7EBA-9154-3C47-B224-34FF3E2EC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689" y="6065711"/>
            <a:ext cx="891356" cy="79003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842B400-BE6E-06A7-E09E-EBA1B23B3259}"/>
              </a:ext>
            </a:extLst>
          </p:cNvPr>
          <p:cNvSpPr txBox="1">
            <a:spLocks/>
          </p:cNvSpPr>
          <p:nvPr/>
        </p:nvSpPr>
        <p:spPr>
          <a:xfrm>
            <a:off x="8986974" y="31615"/>
            <a:ext cx="3200400" cy="565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ea typeface="Calibri"/>
                <a:cs typeface="Calibri"/>
              </a:rPr>
              <a:t>2 - Categories</a:t>
            </a:r>
          </a:p>
        </p:txBody>
      </p:sp>
    </p:spTree>
    <p:extLst>
      <p:ext uri="{BB962C8B-B14F-4D97-AF65-F5344CB8AC3E}">
        <p14:creationId xmlns:p14="http://schemas.microsoft.com/office/powerpoint/2010/main" val="1421848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hand holding a magnifying glass over a globe&#10;&#10;Description automatically generated">
            <a:extLst>
              <a:ext uri="{FF2B5EF4-FFF2-40B4-BE49-F238E27FC236}">
                <a16:creationId xmlns:a16="http://schemas.microsoft.com/office/drawing/2014/main" id="{B18676E8-58CD-D5C3-B9E6-F22ED6BF4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31" b="31231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CA0050-495B-7692-2BA6-18DD7F41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/>
              <a:t>Demographic Performance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F369E-05F4-A2D4-2EED-B54875823250}"/>
              </a:ext>
            </a:extLst>
          </p:cNvPr>
          <p:cNvSpPr txBox="1"/>
          <p:nvPr/>
        </p:nvSpPr>
        <p:spPr>
          <a:xfrm>
            <a:off x="227370" y="6609121"/>
            <a:ext cx="3578941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50">
                <a:solidFill>
                  <a:srgbClr val="B3B3B7"/>
                </a:solidFill>
                <a:ea typeface="+mn-lt"/>
                <a:cs typeface="+mn-lt"/>
              </a:rPr>
              <a:t>Photo by </a:t>
            </a:r>
            <a:r>
              <a:rPr lang="en-GB" sz="1050">
                <a:solidFill>
                  <a:srgbClr val="B3B3B7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Clay Banks</a:t>
            </a:r>
            <a:r>
              <a:rPr lang="en-GB" sz="1050">
                <a:solidFill>
                  <a:srgbClr val="B3B3B7"/>
                </a:solidFill>
                <a:ea typeface="+mn-lt"/>
                <a:cs typeface="+mn-lt"/>
              </a:rPr>
              <a:t> on </a:t>
            </a:r>
            <a:r>
              <a:rPr lang="en-GB" sz="1050">
                <a:solidFill>
                  <a:srgbClr val="B3B3B7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GB" sz="1050">
                <a:solidFill>
                  <a:srgbClr val="B3B3B7"/>
                </a:solidFill>
                <a:ea typeface="+mn-lt"/>
                <a:cs typeface="+mn-lt"/>
              </a:rPr>
              <a:t> </a:t>
            </a:r>
            <a:endParaRPr lang="en-US" sz="1050">
              <a:solidFill>
                <a:srgbClr val="B3B3B7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62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9F13AE-5BF7-628A-C4D0-F03ACC0A18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0" t="9357" r="4460"/>
          <a:stretch/>
        </p:blipFill>
        <p:spPr>
          <a:xfrm>
            <a:off x="623147" y="1033290"/>
            <a:ext cx="10005906" cy="540101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C775151-CD95-1CFA-A317-EF05FBC6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746" y="-72119"/>
            <a:ext cx="4990425" cy="963810"/>
          </a:xfrm>
        </p:spPr>
        <p:txBody>
          <a:bodyPr>
            <a:normAutofit/>
          </a:bodyPr>
          <a:lstStyle/>
          <a:p>
            <a:r>
              <a:rPr lang="en-GB" sz="2800" b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Profit Generated per Segment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163C6E-B608-5227-862B-4CCE27E799E8}"/>
              </a:ext>
            </a:extLst>
          </p:cNvPr>
          <p:cNvSpPr txBox="1">
            <a:spLocks/>
          </p:cNvSpPr>
          <p:nvPr/>
        </p:nvSpPr>
        <p:spPr>
          <a:xfrm>
            <a:off x="5951876" y="128097"/>
            <a:ext cx="4864206" cy="762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Volume of Sales per Segment</a:t>
            </a: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D6773DB6-6186-262A-2A64-85EE717AA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689" y="6065711"/>
            <a:ext cx="891356" cy="79003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8E1248-CF16-33DC-7F35-E418CFC64A2C}"/>
              </a:ext>
            </a:extLst>
          </p:cNvPr>
          <p:cNvSpPr txBox="1">
            <a:spLocks/>
          </p:cNvSpPr>
          <p:nvPr/>
        </p:nvSpPr>
        <p:spPr>
          <a:xfrm>
            <a:off x="8547703" y="-4244"/>
            <a:ext cx="3200400" cy="565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ea typeface="Calibri"/>
                <a:cs typeface="Calibri"/>
              </a:rPr>
              <a:t>3 - Demographics</a:t>
            </a:r>
          </a:p>
        </p:txBody>
      </p:sp>
    </p:spTree>
    <p:extLst>
      <p:ext uri="{BB962C8B-B14F-4D97-AF65-F5344CB8AC3E}">
        <p14:creationId xmlns:p14="http://schemas.microsoft.com/office/powerpoint/2010/main" val="215183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world&#10;&#10;Description automatically generated">
            <a:extLst>
              <a:ext uri="{FF2B5EF4-FFF2-40B4-BE49-F238E27FC236}">
                <a16:creationId xmlns:a16="http://schemas.microsoft.com/office/drawing/2014/main" id="{A01A95AA-83CB-7730-9E6C-91BA8E9EF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" y="1155821"/>
            <a:ext cx="11294770" cy="560113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9E27A1-4D20-E538-F22E-BB137D0A3607}"/>
              </a:ext>
            </a:extLst>
          </p:cNvPr>
          <p:cNvSpPr txBox="1"/>
          <p:nvPr/>
        </p:nvSpPr>
        <p:spPr>
          <a:xfrm>
            <a:off x="42284" y="329154"/>
            <a:ext cx="47345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Total Sales across Countries</a:t>
            </a:r>
          </a:p>
        </p:txBody>
      </p:sp>
      <p:pic>
        <p:nvPicPr>
          <p:cNvPr id="4" name="Picture 3" descr="A logo on a black background&#10;&#10;Description automatically generated">
            <a:extLst>
              <a:ext uri="{FF2B5EF4-FFF2-40B4-BE49-F238E27FC236}">
                <a16:creationId xmlns:a16="http://schemas.microsoft.com/office/drawing/2014/main" id="{983A7FC5-29A7-9B5F-A8A9-5D5F2D451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689" y="6065711"/>
            <a:ext cx="891356" cy="79003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BCC4690-14A1-B586-3342-B773CDB041CA}"/>
              </a:ext>
            </a:extLst>
          </p:cNvPr>
          <p:cNvSpPr txBox="1">
            <a:spLocks/>
          </p:cNvSpPr>
          <p:nvPr/>
        </p:nvSpPr>
        <p:spPr>
          <a:xfrm>
            <a:off x="8547703" y="-4244"/>
            <a:ext cx="3200400" cy="565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ea typeface="Calibri"/>
                <a:cs typeface="Calibri"/>
              </a:rPr>
              <a:t>3 - Demographics</a:t>
            </a:r>
          </a:p>
        </p:txBody>
      </p:sp>
    </p:spTree>
    <p:extLst>
      <p:ext uri="{BB962C8B-B14F-4D97-AF65-F5344CB8AC3E}">
        <p14:creationId xmlns:p14="http://schemas.microsoft.com/office/powerpoint/2010/main" val="688765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world&#10;&#10;Description automatically generated">
            <a:extLst>
              <a:ext uri="{FF2B5EF4-FFF2-40B4-BE49-F238E27FC236}">
                <a16:creationId xmlns:a16="http://schemas.microsoft.com/office/drawing/2014/main" id="{2860777E-ED41-7066-3345-28DBB193E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1" y="1214778"/>
            <a:ext cx="11288045" cy="546060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BF9C17-CEB1-1EDB-0433-4B5781C9F167}"/>
              </a:ext>
            </a:extLst>
          </p:cNvPr>
          <p:cNvSpPr txBox="1"/>
          <p:nvPr/>
        </p:nvSpPr>
        <p:spPr>
          <a:xfrm>
            <a:off x="0" y="391159"/>
            <a:ext cx="47498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Total Profit across Countries</a:t>
            </a:r>
          </a:p>
        </p:txBody>
      </p:sp>
      <p:pic>
        <p:nvPicPr>
          <p:cNvPr id="4" name="Picture 3" descr="A logo on a black background&#10;&#10;Description automatically generated">
            <a:extLst>
              <a:ext uri="{FF2B5EF4-FFF2-40B4-BE49-F238E27FC236}">
                <a16:creationId xmlns:a16="http://schemas.microsoft.com/office/drawing/2014/main" id="{19375678-7057-E061-85BE-529CD6B4E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689" y="6065711"/>
            <a:ext cx="891356" cy="79003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50C44C1-2986-D8F1-66D1-FF00B3DCE9BB}"/>
              </a:ext>
            </a:extLst>
          </p:cNvPr>
          <p:cNvSpPr txBox="1">
            <a:spLocks/>
          </p:cNvSpPr>
          <p:nvPr/>
        </p:nvSpPr>
        <p:spPr>
          <a:xfrm>
            <a:off x="8547703" y="-4244"/>
            <a:ext cx="3200400" cy="565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ea typeface="Calibri"/>
                <a:cs typeface="Calibri"/>
              </a:rPr>
              <a:t>3 - Demographics</a:t>
            </a:r>
          </a:p>
        </p:txBody>
      </p:sp>
    </p:spTree>
    <p:extLst>
      <p:ext uri="{BB962C8B-B14F-4D97-AF65-F5344CB8AC3E}">
        <p14:creationId xmlns:p14="http://schemas.microsoft.com/office/powerpoint/2010/main" val="592291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36C0FF-3CFD-C5EB-12C3-5FC94F4DB949}"/>
              </a:ext>
            </a:extLst>
          </p:cNvPr>
          <p:cNvSpPr txBox="1"/>
          <p:nvPr/>
        </p:nvSpPr>
        <p:spPr>
          <a:xfrm>
            <a:off x="-15240" y="210820"/>
            <a:ext cx="493776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Sales and Profit across Market</a:t>
            </a:r>
          </a:p>
          <a:p>
            <a:endParaRPr lang="en-US" sz="2800" b="1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33B12B-91A0-C96A-AF12-AD7047368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78" y="1423130"/>
            <a:ext cx="11196320" cy="4679576"/>
          </a:xfrm>
        </p:spPr>
      </p:pic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5147F2FD-BCD0-D719-720C-BC2717EC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689" y="6065711"/>
            <a:ext cx="891356" cy="79003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A4A7D35-5410-D573-FF91-F50D873DA397}"/>
              </a:ext>
            </a:extLst>
          </p:cNvPr>
          <p:cNvSpPr txBox="1">
            <a:spLocks/>
          </p:cNvSpPr>
          <p:nvPr/>
        </p:nvSpPr>
        <p:spPr>
          <a:xfrm>
            <a:off x="8547703" y="-4244"/>
            <a:ext cx="3200400" cy="565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ea typeface="Calibri"/>
                <a:cs typeface="Calibri"/>
              </a:rPr>
              <a:t>3 - Demographics</a:t>
            </a:r>
          </a:p>
        </p:txBody>
      </p:sp>
    </p:spTree>
    <p:extLst>
      <p:ext uri="{BB962C8B-B14F-4D97-AF65-F5344CB8AC3E}">
        <p14:creationId xmlns:p14="http://schemas.microsoft.com/office/powerpoint/2010/main" val="3047492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F23D2A-CF0F-2669-C4FE-1362FC70E3C0}"/>
              </a:ext>
            </a:extLst>
          </p:cNvPr>
          <p:cNvSpPr txBox="1"/>
          <p:nvPr/>
        </p:nvSpPr>
        <p:spPr>
          <a:xfrm>
            <a:off x="-2541" y="43180"/>
            <a:ext cx="651256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Top 5 Countries - Sales and Profit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D4D456-9460-D570-713E-200A371C4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651" y="1444165"/>
            <a:ext cx="11050503" cy="4605881"/>
          </a:xfrm>
        </p:spPr>
      </p:pic>
      <p:pic>
        <p:nvPicPr>
          <p:cNvPr id="4" name="Picture 3" descr="A logo on a black background&#10;&#10;Description automatically generated">
            <a:extLst>
              <a:ext uri="{FF2B5EF4-FFF2-40B4-BE49-F238E27FC236}">
                <a16:creationId xmlns:a16="http://schemas.microsoft.com/office/drawing/2014/main" id="{B3AF8D9F-EFA3-E4FE-4077-FB07C40A2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689" y="6065711"/>
            <a:ext cx="891356" cy="790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875882-3B48-95BC-BD41-173C64271350}"/>
              </a:ext>
            </a:extLst>
          </p:cNvPr>
          <p:cNvSpPr txBox="1">
            <a:spLocks/>
          </p:cNvSpPr>
          <p:nvPr/>
        </p:nvSpPr>
        <p:spPr>
          <a:xfrm>
            <a:off x="8547703" y="-4244"/>
            <a:ext cx="3200400" cy="565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ea typeface="Calibri"/>
                <a:cs typeface="Calibri"/>
              </a:rPr>
              <a:t>3 - Demographics</a:t>
            </a:r>
          </a:p>
        </p:txBody>
      </p:sp>
    </p:spTree>
    <p:extLst>
      <p:ext uri="{BB962C8B-B14F-4D97-AF65-F5344CB8AC3E}">
        <p14:creationId xmlns:p14="http://schemas.microsoft.com/office/powerpoint/2010/main" val="310271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77F71F-6B88-4075-4C78-764F61003639}"/>
              </a:ext>
            </a:extLst>
          </p:cNvPr>
          <p:cNvSpPr txBox="1"/>
          <p:nvPr/>
        </p:nvSpPr>
        <p:spPr>
          <a:xfrm>
            <a:off x="2539" y="-38101"/>
            <a:ext cx="5740399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ea typeface="+mn-lt"/>
              <a:cs typeface="+mn-lt"/>
            </a:endParaRPr>
          </a:p>
          <a:p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ea typeface="+mn-lt"/>
                <a:cs typeface="Times New Roman"/>
              </a:rPr>
              <a:t>Bottom 5 Countries - </a:t>
            </a:r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ea typeface="+mn-lt"/>
                <a:cs typeface="+mn-lt"/>
              </a:rPr>
              <a:t>Sales and Loss</a:t>
            </a:r>
            <a:endParaRPr lang="en-US" sz="2800" b="1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6" name="Content Placeholder 5" descr="A graph of different countries/regions&#10;&#10;Description automatically generated">
            <a:extLst>
              <a:ext uri="{FF2B5EF4-FFF2-40B4-BE49-F238E27FC236}">
                <a16:creationId xmlns:a16="http://schemas.microsoft.com/office/drawing/2014/main" id="{323E0B3B-9777-564E-EFE9-D45880535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855" y="1715480"/>
            <a:ext cx="10627360" cy="4435736"/>
          </a:xfrm>
        </p:spPr>
      </p:pic>
      <p:pic>
        <p:nvPicPr>
          <p:cNvPr id="8" name="Picture 7" descr="A logo on a black background&#10;&#10;Description automatically generated">
            <a:extLst>
              <a:ext uri="{FF2B5EF4-FFF2-40B4-BE49-F238E27FC236}">
                <a16:creationId xmlns:a16="http://schemas.microsoft.com/office/drawing/2014/main" id="{250F6DEF-1D4E-E9ED-D718-18D34E690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689" y="6065711"/>
            <a:ext cx="891356" cy="79003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C578054-7417-E11D-E3AA-329B23CD5291}"/>
              </a:ext>
            </a:extLst>
          </p:cNvPr>
          <p:cNvSpPr txBox="1">
            <a:spLocks/>
          </p:cNvSpPr>
          <p:nvPr/>
        </p:nvSpPr>
        <p:spPr>
          <a:xfrm>
            <a:off x="8547703" y="-4244"/>
            <a:ext cx="3200400" cy="565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ea typeface="Calibri"/>
                <a:cs typeface="Calibri"/>
              </a:rPr>
              <a:t>3 - Demographics</a:t>
            </a:r>
          </a:p>
        </p:txBody>
      </p:sp>
    </p:spTree>
    <p:extLst>
      <p:ext uri="{BB962C8B-B14F-4D97-AF65-F5344CB8AC3E}">
        <p14:creationId xmlns:p14="http://schemas.microsoft.com/office/powerpoint/2010/main" val="304526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9800E1B5-8151-C600-C3BD-275626926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9" r="2256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63A971-857A-4D4D-B458-BADAF926F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ED44C-9CEC-2D06-0CF1-0EFF8427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Calibri"/>
              </a:rPr>
              <a:t>Agenda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85831-3CC5-E0C7-EADE-4570EF6EF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89" y="2516291"/>
            <a:ext cx="6784259" cy="3682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>
                <a:latin typeface="Times New Roman"/>
                <a:cs typeface="Times New Roman"/>
              </a:rPr>
              <a:t>Overview of performance</a:t>
            </a:r>
          </a:p>
          <a:p>
            <a:pPr marL="617220" lvl="1">
              <a:buFont typeface="Courier New" pitchFamily="34" charset="0"/>
              <a:buChar char="o"/>
            </a:pPr>
            <a:r>
              <a:rPr lang="en-US" spc="10">
                <a:latin typeface="Times New Roman"/>
                <a:cs typeface="Times New Roman"/>
              </a:rPr>
              <a:t>Profit per year/ quarter</a:t>
            </a:r>
          </a:p>
          <a:p>
            <a:pPr marL="617220" lvl="1">
              <a:buFont typeface="Courier New" pitchFamily="34" charset="0"/>
              <a:buChar char="o"/>
            </a:pPr>
            <a:r>
              <a:rPr lang="en-US" spc="10">
                <a:latin typeface="Times New Roman"/>
                <a:cs typeface="Times New Roman"/>
              </a:rPr>
              <a:t>Profit per month and weekday</a:t>
            </a:r>
            <a:endParaRPr lang="en-US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en-US">
                <a:latin typeface="Times New Roman"/>
                <a:cs typeface="Times New Roman"/>
              </a:rPr>
              <a:t>Category breakdown </a:t>
            </a:r>
          </a:p>
          <a:p>
            <a:pPr marL="617220" lvl="1">
              <a:buFont typeface="Courier New" pitchFamily="34" charset="0"/>
              <a:buChar char="o"/>
            </a:pPr>
            <a:r>
              <a:rPr lang="en-US" spc="10">
                <a:latin typeface="Times New Roman"/>
                <a:cs typeface="Times New Roman"/>
              </a:rPr>
              <a:t>Quantities sold per Category/ Sub-Category</a:t>
            </a:r>
          </a:p>
          <a:p>
            <a:pPr marL="617220" lvl="1">
              <a:buFont typeface="Courier New" pitchFamily="34" charset="0"/>
              <a:buChar char="o"/>
            </a:pPr>
            <a:r>
              <a:rPr lang="en-US" spc="10">
                <a:latin typeface="Times New Roman"/>
                <a:cs typeface="Times New Roman"/>
              </a:rPr>
              <a:t>Highlighting anomalies</a:t>
            </a:r>
          </a:p>
          <a:p>
            <a:pPr marL="342900" indent="-342900">
              <a:buAutoNum type="arabicPeriod"/>
            </a:pPr>
            <a:r>
              <a:rPr lang="en-US">
                <a:latin typeface="Times New Roman"/>
                <a:cs typeface="Times New Roman"/>
              </a:rPr>
              <a:t>Demographic Performance</a:t>
            </a:r>
          </a:p>
          <a:p>
            <a:pPr marL="617220" lvl="1">
              <a:buFont typeface="Courier New" pitchFamily="34" charset="0"/>
              <a:buChar char="o"/>
            </a:pPr>
            <a:r>
              <a:rPr lang="en-US" spc="10">
                <a:latin typeface="Times New Roman"/>
                <a:cs typeface="Times New Roman"/>
              </a:rPr>
              <a:t>Sales/ Profit by Region</a:t>
            </a:r>
          </a:p>
          <a:p>
            <a:pPr marL="617220" lvl="1">
              <a:buFont typeface="Courier New" pitchFamily="34" charset="0"/>
              <a:buChar char="o"/>
            </a:pPr>
            <a:r>
              <a:rPr lang="en-US" spc="10">
                <a:latin typeface="Times New Roman"/>
                <a:cs typeface="Times New Roman"/>
              </a:rPr>
              <a:t>Sales/ Profit by Market</a:t>
            </a:r>
          </a:p>
          <a:p>
            <a:pPr marL="617220" lvl="1">
              <a:buFont typeface="Courier New" pitchFamily="34" charset="0"/>
              <a:buChar char="o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>
              <a:buAutoNum type="arabicPeriod"/>
            </a:pPr>
            <a:endParaRPr lang="en-US"/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DC7A2956-C876-F3D7-275D-781E44A06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689" y="6065711"/>
            <a:ext cx="891356" cy="7900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5C0A99-C308-B117-8ABC-20203FFEC31B}"/>
              </a:ext>
            </a:extLst>
          </p:cNvPr>
          <p:cNvSpPr txBox="1"/>
          <p:nvPr/>
        </p:nvSpPr>
        <p:spPr>
          <a:xfrm>
            <a:off x="0" y="658454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>
                <a:solidFill>
                  <a:schemeClr val="tx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Photo by </a:t>
            </a:r>
            <a:r>
              <a:rPr lang="en-GB" sz="1200">
                <a:solidFill>
                  <a:schemeClr val="tx2">
                    <a:lumMod val="40000"/>
                    <a:lumOff val="60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Redd F</a:t>
            </a:r>
            <a:r>
              <a:rPr lang="en-GB" sz="1200">
                <a:solidFill>
                  <a:schemeClr val="tx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 on </a:t>
            </a:r>
            <a:r>
              <a:rPr lang="en-GB" sz="1200">
                <a:solidFill>
                  <a:schemeClr val="tx2">
                    <a:lumMod val="40000"/>
                    <a:lumOff val="60000"/>
                  </a:schemeClr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GB" sz="1200">
                <a:solidFill>
                  <a:schemeClr val="tx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 </a:t>
            </a:r>
            <a:endParaRPr lang="en-US" sz="1200">
              <a:solidFill>
                <a:schemeClr val="tx2">
                  <a:lumMod val="40000"/>
                  <a:lumOff val="6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6721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and phone on a desk&#10;&#10;Description automatically generated">
            <a:extLst>
              <a:ext uri="{FF2B5EF4-FFF2-40B4-BE49-F238E27FC236}">
                <a16:creationId xmlns:a16="http://schemas.microsoft.com/office/drawing/2014/main" id="{E28C207F-142F-D2D7-EFCD-7DBC98565A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5730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8D5C5-7350-E6D9-B742-087695092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236" y="2920261"/>
            <a:ext cx="9418320" cy="10075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r>
              <a:rPr lang="en-US" sz="7200"/>
              <a:t>Questions?</a:t>
            </a: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60547920-BB02-4C71-6301-E9B98EF86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689" y="6065711"/>
            <a:ext cx="891356" cy="79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3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59790-A134-1F06-A954-F9DB6A0C7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A5203-7341-ED7B-1992-F38A4D1E5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73" y="211370"/>
            <a:ext cx="3200400" cy="565383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ea typeface="Calibri"/>
                <a:cs typeface="Calibri"/>
              </a:rPr>
              <a:t>Profit per Year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4688D-E1E8-0DEB-82DC-FAC3C76A3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619" y="1342932"/>
            <a:ext cx="1755077" cy="3910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alibri" pitchFamily="34" charset="0"/>
              <a:buChar char="-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Times New Roman"/>
                <a:cs typeface="Calibri"/>
              </a:rPr>
              <a:t>26.58% Avg Increase year on year</a:t>
            </a:r>
          </a:p>
          <a:p>
            <a:pPr marL="285750" indent="-285750">
              <a:lnSpc>
                <a:spcPct val="113999"/>
              </a:lnSpc>
              <a:buFont typeface="Calibri" pitchFamily="34" charset="0"/>
              <a:buChar char="-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Times New Roman"/>
                <a:cs typeface="Calibri"/>
              </a:rPr>
              <a:t>Doubled profits from 2011-2014</a:t>
            </a:r>
          </a:p>
        </p:txBody>
      </p:sp>
      <p:pic>
        <p:nvPicPr>
          <p:cNvPr id="3" name="Picture 2" descr="A graph showing a number of data&#10;&#10;Description automatically generated">
            <a:extLst>
              <a:ext uri="{FF2B5EF4-FFF2-40B4-BE49-F238E27FC236}">
                <a16:creationId xmlns:a16="http://schemas.microsoft.com/office/drawing/2014/main" id="{67BB46B0-0149-FE1F-F74F-3985E56C9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152" y="886943"/>
            <a:ext cx="9283499" cy="548400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63CBACC-3710-147E-981F-F80A7DD25784}"/>
              </a:ext>
            </a:extLst>
          </p:cNvPr>
          <p:cNvSpPr txBox="1">
            <a:spLocks/>
          </p:cNvSpPr>
          <p:nvPr/>
        </p:nvSpPr>
        <p:spPr>
          <a:xfrm>
            <a:off x="9143281" y="207462"/>
            <a:ext cx="3200400" cy="565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ea typeface="Calibri"/>
                <a:cs typeface="Calibri"/>
              </a:rPr>
              <a:t>Overview </a:t>
            </a:r>
          </a:p>
        </p:txBody>
      </p:sp>
      <p:pic>
        <p:nvPicPr>
          <p:cNvPr id="9" name="Picture 8" descr="A logo on a black background&#10;&#10;Description automatically generated">
            <a:extLst>
              <a:ext uri="{FF2B5EF4-FFF2-40B4-BE49-F238E27FC236}">
                <a16:creationId xmlns:a16="http://schemas.microsoft.com/office/drawing/2014/main" id="{4862E937-3E34-480B-90CD-CBC41CAB2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689" y="6065711"/>
            <a:ext cx="891356" cy="79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00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D49832-57C5-D733-400A-E61616892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6790A0-C640-7653-E438-F79054590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1" y="798572"/>
            <a:ext cx="11011760" cy="51899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7F3B1A-E352-4874-E833-582B2B4A8A22}"/>
              </a:ext>
            </a:extLst>
          </p:cNvPr>
          <p:cNvSpPr txBox="1"/>
          <p:nvPr/>
        </p:nvSpPr>
        <p:spPr>
          <a:xfrm>
            <a:off x="331693" y="215153"/>
            <a:ext cx="531607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>
                <a:solidFill>
                  <a:schemeClr val="bg1">
                    <a:lumMod val="65000"/>
                  </a:schemeClr>
                </a:solidFill>
                <a:latin typeface="Times New Roman"/>
                <a:ea typeface="Calibri"/>
                <a:cs typeface="Calibri"/>
              </a:rPr>
              <a:t>Profit per Quarter </a:t>
            </a:r>
            <a:endParaRPr lang="en-US">
              <a:solidFill>
                <a:schemeClr val="bg1">
                  <a:lumMod val="65000"/>
                </a:schemeClr>
              </a:solidFill>
              <a:latin typeface="Times New Roman"/>
              <a:ea typeface="Calibri" panose="020F0502020204030204"/>
              <a:cs typeface="Calibri" panose="020F0502020204030204"/>
            </a:endParaRPr>
          </a:p>
          <a:p>
            <a:endParaRPr lang="en-US"/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EF8E16F2-F0E0-C7E7-F96F-F37E0C819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689" y="6065711"/>
            <a:ext cx="891356" cy="790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CD670E0-D1F2-27AB-6E2B-4BD35B9B3090}"/>
              </a:ext>
            </a:extLst>
          </p:cNvPr>
          <p:cNvSpPr txBox="1">
            <a:spLocks/>
          </p:cNvSpPr>
          <p:nvPr/>
        </p:nvSpPr>
        <p:spPr>
          <a:xfrm>
            <a:off x="9143281" y="207462"/>
            <a:ext cx="3200400" cy="565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ea typeface="Calibri"/>
                <a:cs typeface="Calibri"/>
              </a:rPr>
              <a:t>Overview </a:t>
            </a:r>
          </a:p>
        </p:txBody>
      </p:sp>
    </p:spTree>
    <p:extLst>
      <p:ext uri="{BB962C8B-B14F-4D97-AF65-F5344CB8AC3E}">
        <p14:creationId xmlns:p14="http://schemas.microsoft.com/office/powerpoint/2010/main" val="787969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68CB9A09-A808-CD58-634F-FB690183D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689" y="6065711"/>
            <a:ext cx="891356" cy="790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AB3332-BF36-D3CD-64F1-84365E3A4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96" y="886403"/>
            <a:ext cx="10001879" cy="5913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26FD4F-1F9A-3621-A7B2-D0BE3E2A2C74}"/>
              </a:ext>
            </a:extLst>
          </p:cNvPr>
          <p:cNvSpPr txBox="1"/>
          <p:nvPr/>
        </p:nvSpPr>
        <p:spPr>
          <a:xfrm>
            <a:off x="189548" y="168515"/>
            <a:ext cx="92148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Profits per Weekday and Month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1F508D6-C22C-7770-01D5-209C070EAA92}"/>
              </a:ext>
            </a:extLst>
          </p:cNvPr>
          <p:cNvSpPr txBox="1">
            <a:spLocks/>
          </p:cNvSpPr>
          <p:nvPr/>
        </p:nvSpPr>
        <p:spPr>
          <a:xfrm>
            <a:off x="9143281" y="207462"/>
            <a:ext cx="3200400" cy="565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ea typeface="Calibri"/>
                <a:cs typeface="Calibri"/>
              </a:rPr>
              <a:t>Overview </a:t>
            </a:r>
          </a:p>
        </p:txBody>
      </p:sp>
    </p:spTree>
    <p:extLst>
      <p:ext uri="{BB962C8B-B14F-4D97-AF65-F5344CB8AC3E}">
        <p14:creationId xmlns:p14="http://schemas.microsoft.com/office/powerpoint/2010/main" val="3279864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2CD730-3A88-1A59-2C7B-C976A72E2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40000"/>
          </a:blip>
          <a:srcRect t="8412" b="7318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6CB813-B351-B67A-252F-DA8E588DC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>
                <a:latin typeface="Times New Roman"/>
                <a:cs typeface="Times New Roman"/>
              </a:rPr>
              <a:t>Categories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9708A-D67D-CD20-E7A5-44105A66B0D3}"/>
              </a:ext>
            </a:extLst>
          </p:cNvPr>
          <p:cNvSpPr txBox="1"/>
          <p:nvPr/>
        </p:nvSpPr>
        <p:spPr>
          <a:xfrm>
            <a:off x="95250" y="6480072"/>
            <a:ext cx="491858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50">
                <a:solidFill>
                  <a:srgbClr val="B3B3B7"/>
                </a:solidFill>
                <a:ea typeface="+mn-lt"/>
                <a:cs typeface="+mn-lt"/>
              </a:rPr>
              <a:t>Photo by </a:t>
            </a:r>
            <a:r>
              <a:rPr lang="en-GB" sz="1050">
                <a:solidFill>
                  <a:srgbClr val="B3B3B7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Domingo Alvarez E</a:t>
            </a:r>
            <a:r>
              <a:rPr lang="en-GB" sz="1050">
                <a:solidFill>
                  <a:srgbClr val="B3B3B7"/>
                </a:solidFill>
                <a:ea typeface="+mn-lt"/>
                <a:cs typeface="+mn-lt"/>
              </a:rPr>
              <a:t> on </a:t>
            </a:r>
            <a:r>
              <a:rPr lang="en-GB" sz="1050">
                <a:solidFill>
                  <a:srgbClr val="B3B3B7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GB" sz="1050">
                <a:solidFill>
                  <a:srgbClr val="B3B3B7"/>
                </a:solidFill>
                <a:ea typeface="+mn-lt"/>
                <a:cs typeface="+mn-lt"/>
              </a:rPr>
              <a:t> </a:t>
            </a:r>
            <a:endParaRPr lang="en-US" sz="1050">
              <a:solidFill>
                <a:srgbClr val="B3B3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05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6C9174-73D7-5DAE-72D7-3351ED497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1B3C821-C7CB-747B-B061-0CC615C08BA0}"/>
              </a:ext>
            </a:extLst>
          </p:cNvPr>
          <p:cNvSpPr txBox="1"/>
          <p:nvPr/>
        </p:nvSpPr>
        <p:spPr>
          <a:xfrm>
            <a:off x="189548" y="168515"/>
            <a:ext cx="92148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 Quantity Sold per Category</a:t>
            </a:r>
          </a:p>
        </p:txBody>
      </p:sp>
      <p:pic>
        <p:nvPicPr>
          <p:cNvPr id="2" name="Picture 1" descr="A graph of a bar chart&#10;&#10;Description automatically generated">
            <a:extLst>
              <a:ext uri="{FF2B5EF4-FFF2-40B4-BE49-F238E27FC236}">
                <a16:creationId xmlns:a16="http://schemas.microsoft.com/office/drawing/2014/main" id="{C184B5FB-B27A-D7C2-EC67-484671885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30" y="970025"/>
            <a:ext cx="9812740" cy="5482295"/>
          </a:xfrm>
          <a:prstGeom prst="rect">
            <a:avLst/>
          </a:prstGeom>
        </p:spPr>
      </p:pic>
      <p:pic>
        <p:nvPicPr>
          <p:cNvPr id="8" name="Picture 7" descr="A logo on a black background&#10;&#10;Description automatically generated">
            <a:extLst>
              <a:ext uri="{FF2B5EF4-FFF2-40B4-BE49-F238E27FC236}">
                <a16:creationId xmlns:a16="http://schemas.microsoft.com/office/drawing/2014/main" id="{F8018C89-B3F2-50D9-E8D8-AEA288212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689" y="6065711"/>
            <a:ext cx="891356" cy="79003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1A7910-C119-4096-19F6-3FE678597287}"/>
              </a:ext>
            </a:extLst>
          </p:cNvPr>
          <p:cNvSpPr txBox="1">
            <a:spLocks/>
          </p:cNvSpPr>
          <p:nvPr/>
        </p:nvSpPr>
        <p:spPr>
          <a:xfrm>
            <a:off x="8986974" y="31615"/>
            <a:ext cx="3200400" cy="565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ea typeface="Calibri"/>
                <a:cs typeface="Calibri"/>
              </a:rPr>
              <a:t>2 - Categories</a:t>
            </a:r>
          </a:p>
        </p:txBody>
      </p:sp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A3FD99B-DBA3-A8EF-B878-B4096D742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693" y="219508"/>
            <a:ext cx="1572186" cy="8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0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6E2C91-C653-44EC-9B48-FF3F7C491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AFF5154-92B8-F32E-7D8B-25A95975CEBD}"/>
              </a:ext>
            </a:extLst>
          </p:cNvPr>
          <p:cNvSpPr txBox="1"/>
          <p:nvPr/>
        </p:nvSpPr>
        <p:spPr>
          <a:xfrm>
            <a:off x="78935" y="94773"/>
            <a:ext cx="92148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Quantity Sold per Sub-Category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69389-BE85-DC95-73C8-41ED1452D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2" y="930461"/>
            <a:ext cx="11110450" cy="5832819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82E058E-AC0F-0750-0ED2-CF6EDFBED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999" y="147791"/>
            <a:ext cx="1536327" cy="825875"/>
          </a:xfrm>
          <a:prstGeom prst="rect">
            <a:avLst/>
          </a:prstGeom>
        </p:spPr>
      </p:pic>
      <p:pic>
        <p:nvPicPr>
          <p:cNvPr id="9" name="Picture 8" descr="A logo on a black background&#10;&#10;Description automatically generated">
            <a:extLst>
              <a:ext uri="{FF2B5EF4-FFF2-40B4-BE49-F238E27FC236}">
                <a16:creationId xmlns:a16="http://schemas.microsoft.com/office/drawing/2014/main" id="{E50F15C8-5181-3D0D-7D2F-F35E1F1C0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9689" y="6065711"/>
            <a:ext cx="891356" cy="79003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52153ED-599C-BF3E-F43D-FCFD3CE31C43}"/>
              </a:ext>
            </a:extLst>
          </p:cNvPr>
          <p:cNvSpPr txBox="1">
            <a:spLocks/>
          </p:cNvSpPr>
          <p:nvPr/>
        </p:nvSpPr>
        <p:spPr>
          <a:xfrm>
            <a:off x="8986974" y="31615"/>
            <a:ext cx="3200400" cy="565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ea typeface="Calibri"/>
                <a:cs typeface="Calibri"/>
              </a:rPr>
              <a:t>2 - Categories</a:t>
            </a:r>
          </a:p>
        </p:txBody>
      </p:sp>
    </p:spTree>
    <p:extLst>
      <p:ext uri="{BB962C8B-B14F-4D97-AF65-F5344CB8AC3E}">
        <p14:creationId xmlns:p14="http://schemas.microsoft.com/office/powerpoint/2010/main" val="367340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2721D8-BDFD-145C-FEE9-35B549E8C0FA}"/>
              </a:ext>
            </a:extLst>
          </p:cNvPr>
          <p:cNvSpPr txBox="1">
            <a:spLocks/>
          </p:cNvSpPr>
          <p:nvPr/>
        </p:nvSpPr>
        <p:spPr>
          <a:xfrm>
            <a:off x="8986974" y="31615"/>
            <a:ext cx="3200400" cy="565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Times New Roman"/>
                <a:ea typeface="Calibri"/>
                <a:cs typeface="Calibri"/>
              </a:rPr>
              <a:t>2 - Categories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5E903-E98E-10E6-51AB-6219654C2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692" y="137135"/>
            <a:ext cx="2778614" cy="350960"/>
          </a:xfrm>
          <a:prstGeom prst="rect">
            <a:avLst/>
          </a:prstGeom>
        </p:spPr>
      </p:pic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86FDD4E1-47C8-D100-434A-13C9C5265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689" y="6065711"/>
            <a:ext cx="891356" cy="7900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15D1A6-9F34-D82B-081A-1617CE806BA7}"/>
              </a:ext>
            </a:extLst>
          </p:cNvPr>
          <p:cNvSpPr txBox="1"/>
          <p:nvPr/>
        </p:nvSpPr>
        <p:spPr>
          <a:xfrm>
            <a:off x="345345" y="141639"/>
            <a:ext cx="47472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Profit and Sales per Category</a:t>
            </a:r>
            <a:endParaRPr lang="en-US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F61BE1-74F6-361E-B22D-B4F1E4E37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71" y="657147"/>
            <a:ext cx="10264588" cy="607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8572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View</vt:lpstr>
      <vt:lpstr>PowerPoint Presentation</vt:lpstr>
      <vt:lpstr>Agenda </vt:lpstr>
      <vt:lpstr>Profit per Year</vt:lpstr>
      <vt:lpstr>PowerPoint Presentation</vt:lpstr>
      <vt:lpstr>PowerPoint Presentation</vt:lpstr>
      <vt:lpstr>Categories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Average Profit per Product for Different Discount Bands</vt:lpstr>
      <vt:lpstr>Demographic Performance </vt:lpstr>
      <vt:lpstr>Profit Generated per Segment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</cp:revision>
  <dcterms:created xsi:type="dcterms:W3CDTF">2024-01-23T13:29:07Z</dcterms:created>
  <dcterms:modified xsi:type="dcterms:W3CDTF">2024-01-25T15:53:43Z</dcterms:modified>
</cp:coreProperties>
</file>